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90" r:id="rId2"/>
    <p:sldId id="30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0" autoAdjust="0"/>
    <p:restoredTop sz="81531" autoAdjust="0"/>
  </p:normalViewPr>
  <p:slideViewPr>
    <p:cSldViewPr>
      <p:cViewPr varScale="1">
        <p:scale>
          <a:sx n="59" d="100"/>
          <a:sy n="59" d="100"/>
        </p:scale>
        <p:origin x="1050" y="54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partnerships, and corporations. Panel (a) shows that only 18 percent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firms are corporations. Yet, as panels (b) and (c) show, corporations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 for a majority of the revenue and profits earned by all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 Revenue Service,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 on Income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performance of the U.S. stock market is often measured by market indexes,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averages of stock prices. The three most important indexes are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 Jones Industrial Average, the S&amp;P 500, and the NASDAQ. During the period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1996 to 2013, the three indexes followed similar patterns, rising when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economy was expanding and falling when the economy was in recession.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in all three panels the vertical axis does not start at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Facebook’s income statement shows the company’s revenue, costs,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 for 2012. The difference between its revenue ($5,089 million)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its operating expenses ($4,551 million) is its operating income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($538 million). Most corporations also have interest expenses and income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investments, such as government and corporate bonds.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Facebook paid $44 million more in interest expenses than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earned on its investments, so its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 before taxes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$494 million.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paying taxes of $441 million, Facebook was left with a net income,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accounting profit, of $53 million for the year.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values are shown in parentheses.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 2012 10-K Annual Report. SEC EDGAR Web site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www.sec.gov/edgar.shtml.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Corporations list their assets on the left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balance sheets and their liabilities 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right. The difference between the value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firm’s assets and the value of its liabilities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equals the net worth of the firm,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stockholders’ equity. Stockholders’ equity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listed on the right side of the balance sheet.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value of the left side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 sheet must always equal the value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 side.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 2012 10-K Annual Report.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 EDGAR Web site www.sec.gov/edgar.shtml.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4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0559343"/>
              </p:ext>
            </p:extLst>
          </p:nvPr>
        </p:nvGraphicFramePr>
        <p:xfrm>
          <a:off x="463550" y="2895600"/>
          <a:ext cx="3269664" cy="3625211"/>
        </p:xfrm>
        <a:graphic>
          <a:graphicData uri="http://schemas.openxmlformats.org/drawingml/2006/table">
            <a:tbl>
              <a:tblPr/>
              <a:tblGrid>
                <a:gridCol w="49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Types of Firms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Structure of Corporations and the Principal-Agent Problem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How Firms Raise Funds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Using Financial Statements to Analyze a Corporation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Corporate Governance Policy and the Financial Crisis of 2007-2009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B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Appendix: Tools to Analyze Firms’ Financial Information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6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9B8CF"/>
                </a:solidFill>
              </a:rPr>
              <a:t>CHAPTER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68" y="2133600"/>
            <a:ext cx="523443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subtitle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   LEARNING</a:t>
            </a:r>
            <a:r>
              <a:rPr lang="en-US" sz="1400" dirty="0">
                <a:solidFill>
                  <a:schemeClr val="bg1"/>
                </a:solidFill>
              </a:rPr>
              <a:t> 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6143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/>
              <a:t>Insert learning objective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215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Text-only content</a:t>
            </a:r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 with figure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Figure C#.X</a:t>
            </a:r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 with table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Table C#.X</a:t>
            </a:r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200">
                <a:solidFill>
                  <a:schemeClr val="bg1"/>
                </a:solidFill>
                <a:cs typeface="+mn-cs"/>
              </a:rPr>
              <a:t>of 46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MTC content</a:t>
            </a:r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53202"/>
            <a:ext cx="7772400" cy="577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53563"/>
            <a:ext cx="7771429" cy="57777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66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2015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6775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The Structure of Corporations and the Principal–Agent Problem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6.2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Describe the typical management structure of corporations and understand the concepts of separation of ownership from control and the principal–agent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2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structure and corporate governance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sole proprietorships and partnerships, the owners of the firm are typically involved in day-to-day decisions at the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This is not the case for larger corporations; they usually have </a:t>
            </a:r>
            <a:r>
              <a:rPr lang="en-US" b="1" i="1" dirty="0">
                <a:solidFill>
                  <a:schemeClr val="tx2"/>
                </a:solidFill>
                <a:ea typeface="SimSun" pitchFamily="2" charset="-122"/>
              </a:rPr>
              <a:t>separation of ownership from control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SimSun" pitchFamily="2" charset="-122"/>
              </a:rPr>
              <a:t>Separation of ownership from control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: a situation in a corporation in which the top management, rather than the shareholders, controls day-to-day operations.</a:t>
            </a:r>
            <a:endParaRPr lang="en-US" b="1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Owners designate a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board of directors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, who appoint a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chief executive officer (CEO)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to oversee day-to-day operations, perhaps along with other members of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top management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7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Corporations and the principal-agent problem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The way in which a corporation is structured and the effect that structure has on the corporation’s behavior is known as </a:t>
            </a:r>
            <a:r>
              <a:rPr lang="en-US" b="1" i="1" dirty="0">
                <a:solidFill>
                  <a:schemeClr val="tx2"/>
                </a:solidFill>
                <a:ea typeface="SimSun" pitchFamily="2" charset="-122"/>
              </a:rPr>
              <a:t>corporate governance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.</a:t>
            </a:r>
            <a:endParaRPr lang="en-US" b="1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ts val="1800"/>
              </a:spcBef>
              <a:defRPr/>
            </a:pPr>
            <a:r>
              <a:rPr lang="en-US" dirty="0"/>
              <a:t>While the board of directors and top management are, in theory, representing the interests of the firm owners, they may sometimes pursue their own agendas.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Example: Managers may procure for themselves a very high salary, or perks such as corporate private jets.</a:t>
            </a:r>
          </a:p>
          <a:p>
            <a:pPr>
              <a:spcBef>
                <a:spcPts val="18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The conflict between the interests of shareholders and the interests of top management is a </a:t>
            </a:r>
            <a:r>
              <a:rPr lang="en-US" b="1" i="1" dirty="0">
                <a:solidFill>
                  <a:schemeClr val="tx2"/>
                </a:solidFill>
                <a:ea typeface="SimSun" pitchFamily="2" charset="-122"/>
              </a:rPr>
              <a:t>principal-agent problem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.</a:t>
            </a:r>
          </a:p>
          <a:p>
            <a:pPr>
              <a:spcBef>
                <a:spcPts val="18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SimSun" pitchFamily="2" charset="-122"/>
              </a:rPr>
              <a:t>Principal-agent problem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: A problem caused by an agent pursuing his own interests rather than the interests of the principal who hired him.</a:t>
            </a:r>
          </a:p>
        </p:txBody>
      </p:sp>
    </p:spTree>
    <p:extLst>
      <p:ext uri="{BB962C8B-B14F-4D97-AF65-F5344CB8AC3E}">
        <p14:creationId xmlns:p14="http://schemas.microsoft.com/office/powerpoint/2010/main" val="10795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principal-agent problem be resolved?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principal-agent problem derives from economic incentives being improperly aligned.</a:t>
            </a: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A remedy for the problem must be based on aligning the interests.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This is why many top managers are paid a large part of the salary in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stock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or </a:t>
            </a:r>
            <a:r>
              <a:rPr lang="en-US" i="1" dirty="0">
                <a:solidFill>
                  <a:schemeClr val="tx2"/>
                </a:solidFill>
                <a:ea typeface="SimSun" pitchFamily="2" charset="-122"/>
              </a:rPr>
              <a:t>stock options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: their salary becomes tied to the performance of the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However since the CEO owns only a fraction of the firm, incentives can never be 100% aligned.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Firms Raise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6.3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firms raise the funds they need to operate and expand.</a:t>
            </a:r>
          </a:p>
        </p:txBody>
      </p:sp>
    </p:spTree>
    <p:extLst>
      <p:ext uri="{BB962C8B-B14F-4D97-AF65-F5344CB8AC3E}">
        <p14:creationId xmlns:p14="http://schemas.microsoft.com/office/powerpoint/2010/main" val="178981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funds as a small business owner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Small business owners have three principal methods of raising funds: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Retained earnings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Profits reinvested in the firm, instead of paid to firm owners.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Recruit additional owners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Such an arrangement would increase the firm’s </a:t>
            </a:r>
            <a:r>
              <a:rPr lang="en-US" i="1" dirty="0"/>
              <a:t>financial capital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Borrow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From financial institutions, or from friends or family.</a:t>
            </a:r>
          </a:p>
        </p:txBody>
      </p:sp>
    </p:spTree>
    <p:extLst>
      <p:ext uri="{BB962C8B-B14F-4D97-AF65-F5344CB8AC3E}">
        <p14:creationId xmlns:p14="http://schemas.microsoft.com/office/powerpoint/2010/main" val="956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funds as your firm grows: indirect finance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As firms get larger, the need to obtain </a:t>
            </a:r>
            <a:r>
              <a:rPr lang="en-US" i="1" dirty="0"/>
              <a:t>external funds</a:t>
            </a:r>
            <a:r>
              <a:rPr lang="en-US" dirty="0"/>
              <a:t> tends to grow.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economy’s </a:t>
            </a:r>
            <a:r>
              <a:rPr lang="en-US" i="1" dirty="0"/>
              <a:t>financial system</a:t>
            </a:r>
            <a:r>
              <a:rPr lang="en-US" dirty="0"/>
              <a:t> facilitates the transfer of funds from savers to borrowers.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can borrow money from banks. As such, the banks are acting as </a:t>
            </a:r>
            <a:r>
              <a:rPr lang="en-US" i="1" dirty="0"/>
              <a:t>financial intermediaries</a:t>
            </a:r>
            <a:r>
              <a:rPr lang="en-US" dirty="0"/>
              <a:t>, permitting </a:t>
            </a:r>
            <a:r>
              <a:rPr lang="en-US" b="1" i="1" dirty="0"/>
              <a:t>indirect finance</a:t>
            </a:r>
            <a:r>
              <a:rPr lang="en-US" b="1" dirty="0"/>
              <a:t> </a:t>
            </a:r>
            <a:r>
              <a:rPr lang="en-US" dirty="0"/>
              <a:t>of the firm by their savers.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Indirect finance</a:t>
            </a:r>
            <a:r>
              <a:rPr lang="en-US" dirty="0"/>
              <a:t>: A flow of funds from savers to borrowers through financial intermediaries such as banks. Intermediaries raise funds from savers to lend to firms (and other borrowers).</a:t>
            </a:r>
          </a:p>
        </p:txBody>
      </p:sp>
    </p:spTree>
    <p:extLst>
      <p:ext uri="{BB962C8B-B14F-4D97-AF65-F5344CB8AC3E}">
        <p14:creationId xmlns:p14="http://schemas.microsoft.com/office/powerpoint/2010/main" val="34097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funds as your firm grows: direct finance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Alternatively, firms can appeal directly to potential investors for funds. This is </a:t>
            </a:r>
            <a:r>
              <a:rPr lang="en-US" b="1" i="1" dirty="0"/>
              <a:t>direct finance</a:t>
            </a:r>
            <a:r>
              <a:rPr lang="en-US" dirty="0"/>
              <a:t>: the flow of funds from savers to firms through financial markets, such as the New York Stock Exchange.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Direct finance generally takes the form of one of two </a:t>
            </a:r>
            <a:r>
              <a:rPr lang="en-US" i="1" dirty="0"/>
              <a:t>financial securities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Bonds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financial security that represents a promise to repay a fixed amount of funds.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Stocks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financial security that represents partial ownership of a firm.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4191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 bond is financial security that is essentially a loan.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firm sells a bond for its </a:t>
            </a:r>
            <a:r>
              <a:rPr lang="en-US" i="1" dirty="0"/>
              <a:t>face value</a:t>
            </a:r>
            <a:r>
              <a:rPr lang="en-US" dirty="0"/>
              <a:t>, say $1000, promising to repay this </a:t>
            </a:r>
            <a:r>
              <a:rPr lang="en-US" i="1" dirty="0"/>
              <a:t>principal</a:t>
            </a:r>
            <a:r>
              <a:rPr lang="en-US" dirty="0"/>
              <a:t> at the end of some term, say 30 years.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bond will also include a series of </a:t>
            </a:r>
            <a:r>
              <a:rPr lang="en-US" b="1" i="1" dirty="0"/>
              <a:t>coupon payments</a:t>
            </a:r>
            <a:r>
              <a:rPr lang="en-US" dirty="0"/>
              <a:t>, intermediate payments that will be made to the bond-holder; say, $40 every year.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</a:t>
            </a:r>
            <a:r>
              <a:rPr lang="en-US" b="1" i="1" dirty="0"/>
              <a:t>interest rate</a:t>
            </a:r>
            <a:r>
              <a:rPr lang="en-US" dirty="0"/>
              <a:t>, or cost of borrowing, can be expressed as the ratio of the coupon payment to the principal; in this case,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7169" y="5029200"/>
                <a:ext cx="3352800" cy="706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$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$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𝟎𝟒</m:t>
                      </m:r>
                      <m:r>
                        <a:rPr lang="en-US" sz="2000" b="1" i="1" smtClean="0">
                          <a:latin typeface="Cambria Math"/>
                        </a:rPr>
                        <m:t>, </m:t>
                      </m:r>
                      <m:r>
                        <a:rPr lang="en-US" sz="2000" b="1" i="1" smtClean="0">
                          <a:latin typeface="Cambria Math"/>
                        </a:rPr>
                        <m:t>𝒐𝒓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69" y="5029200"/>
                <a:ext cx="3352800" cy="7066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/>
          <p:cNvSpPr txBox="1">
            <a:spLocks/>
          </p:cNvSpPr>
          <p:nvPr/>
        </p:nvSpPr>
        <p:spPr>
          <a:xfrm>
            <a:off x="152400" y="5791200"/>
            <a:ext cx="8839200" cy="78969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kern="0" dirty="0"/>
              <a:t>The higher the </a:t>
            </a:r>
            <a:r>
              <a:rPr lang="en-US" i="1" kern="0" dirty="0"/>
              <a:t>default risk</a:t>
            </a:r>
            <a:r>
              <a:rPr lang="en-US" kern="0" dirty="0"/>
              <a:t>, the higher the coupon payment (hence the interest rate) the firm will have to offer.</a:t>
            </a:r>
          </a:p>
        </p:txBody>
      </p:sp>
    </p:spTree>
    <p:extLst>
      <p:ext uri="{BB962C8B-B14F-4D97-AF65-F5344CB8AC3E}">
        <p14:creationId xmlns:p14="http://schemas.microsoft.com/office/powerpoint/2010/main" val="23870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Unlike bonds, stocks are financial securities that represent partial ownership of the firm.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A corporation that sells a stock acts similarly to a partnership taking on a new partner; though the new shareholder typically owns a tiny fraction of the firm.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When the corporation makes profits, these are either reinvested in the firm—causing a </a:t>
            </a:r>
            <a:r>
              <a:rPr lang="en-US" i="1" dirty="0"/>
              <a:t>capital </a:t>
            </a:r>
            <a:r>
              <a:rPr lang="en-US" dirty="0"/>
              <a:t>gain, or increase in value of the stock—or paid out to the firm’s shareholders as </a:t>
            </a:r>
            <a:r>
              <a:rPr lang="en-US" b="1" i="1" dirty="0"/>
              <a:t>dividends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By law, corporations must repay bondholders before shareholders. This helps to ensure that bonds are substantially less risky financial securities to hold than stocks.</a:t>
            </a:r>
          </a:p>
        </p:txBody>
      </p:sp>
    </p:spTree>
    <p:extLst>
      <p:ext uri="{BB962C8B-B14F-4D97-AF65-F5344CB8AC3E}">
        <p14:creationId xmlns:p14="http://schemas.microsoft.com/office/powerpoint/2010/main" val="40567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Firms, the Stock Market,</a:t>
            </a:r>
            <a:br>
              <a:rPr lang="en-US" dirty="0"/>
            </a:br>
            <a:r>
              <a:rPr lang="en-US" dirty="0"/>
              <a:t>and Corporate Governance</a:t>
            </a:r>
          </a:p>
        </p:txBody>
      </p:sp>
    </p:spTree>
    <p:extLst>
      <p:ext uri="{BB962C8B-B14F-4D97-AF65-F5344CB8AC3E}">
        <p14:creationId xmlns:p14="http://schemas.microsoft.com/office/powerpoint/2010/main" val="254613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Conflicts of interest in credit-rating agencies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The three main credit-rating agencies (Moody’s, Standard and Poor’s, and Fitch) assign ratings to bonds.</a:t>
            </a:r>
          </a:p>
          <a:p>
            <a:endParaRPr lang="en-US" dirty="0"/>
          </a:p>
          <a:p>
            <a:r>
              <a:rPr lang="en-US" dirty="0"/>
              <a:t>This service helps investors to determine which bonds are safe and which at risk of default (non-payment).</a:t>
            </a:r>
          </a:p>
          <a:p>
            <a:endParaRPr lang="en-US" dirty="0"/>
          </a:p>
          <a:p>
            <a:r>
              <a:rPr lang="en-US" dirty="0"/>
              <a:t>However payment for the ratings comes from the firms and governments issuing the bonds, creating the potential for a conflict of interest.</a:t>
            </a:r>
          </a:p>
          <a:p>
            <a:endParaRPr lang="en-US" dirty="0"/>
          </a:p>
          <a:p>
            <a:r>
              <a:rPr lang="en-US" dirty="0"/>
              <a:t>Such a conflict of interest may explain why the mortgage-backed bonds issued in the mid-2000s continued to score the highest ratings, even as housing prices began to decline, raising the risk of mortgage default.</a:t>
            </a:r>
          </a:p>
        </p:txBody>
      </p:sp>
    </p:spTree>
    <p:extLst>
      <p:ext uri="{BB962C8B-B14F-4D97-AF65-F5344CB8AC3E}">
        <p14:creationId xmlns:p14="http://schemas.microsoft.com/office/powerpoint/2010/main" val="32297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Stock and bond markets provide capital—and information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After firms sell their stocks and/or bonds, these financial securities can be traded in </a:t>
            </a:r>
            <a:r>
              <a:rPr lang="en-US" i="1" dirty="0"/>
              <a:t>stock and bond markets</a:t>
            </a:r>
            <a:r>
              <a:rPr lang="en-US" dirty="0"/>
              <a:t>. 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existence of these resale markets is beneficial for society, since without them, individuals could not invest in firms without tying up their money for a long time.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price at which a stock trades indicates the degree of confidence in the firm’s ability to make future profits, since these profits are what is used to generate a return for investors.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price at which a bond trades is determined by its coupon payment, relative to other coupon payments available. But it also reflects the confidence of investors in the firm’s ability to make those payments.</a:t>
            </a:r>
          </a:p>
        </p:txBody>
      </p:sp>
    </p:spTree>
    <p:extLst>
      <p:ext uri="{BB962C8B-B14F-4D97-AF65-F5344CB8AC3E}">
        <p14:creationId xmlns:p14="http://schemas.microsoft.com/office/powerpoint/2010/main" val="30035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stock prices fluctuate so much?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686800" cy="2209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Since a stock represents a claim to a share of future profits of a firm, changes in expectations about those profits get reflected in the stock’s price.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When the overall economy performs well, a “rising tide lifts all boats”, and the price of a stock rises, reflecting investor confidence. The opposite happens in a recession, of course.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1100" y="6248400"/>
            <a:ext cx="3314700" cy="449263"/>
          </a:xfrm>
        </p:spPr>
        <p:txBody>
          <a:bodyPr/>
          <a:lstStyle/>
          <a:p>
            <a:r>
              <a:rPr lang="en-US" dirty="0"/>
              <a:t>Movements in stock market indexes, January 1996-June 2013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0" y="6248400"/>
            <a:ext cx="1352550" cy="381000"/>
          </a:xfrm>
        </p:spPr>
        <p:txBody>
          <a:bodyPr/>
          <a:lstStyle/>
          <a:p>
            <a:r>
              <a:rPr lang="en-US" dirty="0"/>
              <a:t>Figure 6.2</a:t>
            </a:r>
          </a:p>
        </p:txBody>
      </p:sp>
      <p:pic>
        <p:nvPicPr>
          <p:cNvPr id="16386" name="Picture 2" descr="C:\Users\Paul\Dropbox\ECON 5e\Art From Fernando_For Digital\ch08\Figure_8_2\png\Figure_8_2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aul\Dropbox\ECON 5e\Art From Fernando_For Digital\ch08\Figure_8_2\png\Figure_8_2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Paul\Dropbox\ECON 5e\Art From Fernando_For Digital\ch08\Figure_8_2\png\Figure_8_2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Paul\Dropbox\ECON 5e\Art From Fernando_For Digital\ch08\Figure_8_2\png\Figure_8_2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Paul\Dropbox\ECON 5e\Art From Fernando_For Digital\ch08\Figure_8_2\png\Figure_8_2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Paul\Dropbox\ECON 5e\Art From Fernando_For Digital\ch08\Figure_8_2\png\Figure_8_2_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Paul\Dropbox\ECON 5e\Art From Fernando_For Digital\ch08\Figure_8_2\png\Figure_8_2_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Paul\Dropbox\ECON 5e\Art From Fernando_For Digital\ch08\Figure_8_2\png\Figure_8_2_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C:\Users\Paul\Dropbox\ECON 5e\Art From Fernando_For Digital\ch08\Figure_8_2\png\Figure_8_2_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Paul\Dropbox\ECON 5e\Art From Fernando_For Digital\ch08\Figure_8_2\png\Figure_8_2_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Paul\Dropbox\ECON 5e\Art From Fernando_For Digital\ch08\Figure_8_2\png\Figure_8_2_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Paul\Dropbox\ECON 5e\Art From Fernando_For Digital\ch08\Figure_8_2\png\Figure_8_2_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stock prices fluctuate so much? Cont.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686800" cy="2209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values shown are stock market </a:t>
            </a:r>
            <a:r>
              <a:rPr lang="en-US" i="1" dirty="0"/>
              <a:t>index numbers</a:t>
            </a:r>
            <a:r>
              <a:rPr lang="en-US" dirty="0"/>
              <a:t>, created as weighted averages of the underlying stock prices.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By convention, the index is set to a value of 100 in some </a:t>
            </a:r>
            <a:r>
              <a:rPr lang="en-US" i="1" dirty="0"/>
              <a:t>base year</a:t>
            </a:r>
            <a:r>
              <a:rPr lang="en-US" dirty="0"/>
              <a:t>; but since the year and initial value are arbitrary, it is </a:t>
            </a:r>
            <a:r>
              <a:rPr lang="en-US" i="1" dirty="0"/>
              <a:t>changes</a:t>
            </a:r>
            <a:r>
              <a:rPr lang="en-US" dirty="0"/>
              <a:t> in the index number that are relevant for determining market performance.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1100" y="6256337"/>
            <a:ext cx="3314700" cy="449263"/>
          </a:xfrm>
        </p:spPr>
        <p:txBody>
          <a:bodyPr/>
          <a:lstStyle/>
          <a:p>
            <a:r>
              <a:rPr lang="en-US" dirty="0"/>
              <a:t>Movements in stock market indexes, January 1996-June 2013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0" y="6256337"/>
            <a:ext cx="1352550" cy="381000"/>
          </a:xfrm>
        </p:spPr>
        <p:txBody>
          <a:bodyPr/>
          <a:lstStyle/>
          <a:p>
            <a:r>
              <a:rPr lang="en-US" dirty="0"/>
              <a:t>Figure 6.2</a:t>
            </a:r>
          </a:p>
        </p:txBody>
      </p:sp>
      <p:pic>
        <p:nvPicPr>
          <p:cNvPr id="9" name="Picture 2" descr="C:\Users\Paul\Dropbox\ECON 5e\Art From Fernando_For Digital\ch08\Figure_8_2\png\Figure_8_2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ul\Dropbox\ECON 5e\Art From Fernando_For Digital\ch08\Figure_8_2\png\Figure_8_2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aul\Dropbox\ECON 5e\Art From Fernando_For Digital\ch08\Figure_8_2\png\Figure_8_2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ul\Dropbox\ECON 5e\Art From Fernando_For Digital\ch08\Figure_8_2\png\Figure_8_2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Paul\Dropbox\ECON 5e\Art From Fernando_For Digital\ch08\Figure_8_2\png\Figure_8_2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aul\Dropbox\ECON 5e\Art From Fernando_For Digital\ch08\Figure_8_2\png\Figure_8_2_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Paul\Dropbox\ECON 5e\Art From Fernando_For Digital\ch08\Figure_8_2\png\Figure_8_2_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Paul\Dropbox\ECON 5e\Art From Fernando_For Digital\ch08\Figure_8_2\png\Figure_8_2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Paul\Dropbox\ECON 5e\Art From Fernando_For Digital\ch08\Figure_8_2\png\Figure_8_2_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Paul\Dropbox\ECON 5e\Art From Fernando_For Digital\ch08\Figure_8_2\png\Figure_8_2_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Paul\Dropbox\ECON 5e\Art From Fernando_For Digital\ch08\Figure_8_2\png\Figure_8_2_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Paul\Dropbox\ECON 5e\Art From Fernando_For Digital\ch08\Figure_8_2\png\Figure_8_2_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2941638"/>
            <a:ext cx="802237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Using Financial Statements to Evaluate a Corporation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6.4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 the information provided in corporations’ financial statements.</a:t>
            </a:r>
          </a:p>
        </p:txBody>
      </p:sp>
    </p:spTree>
    <p:extLst>
      <p:ext uri="{BB962C8B-B14F-4D97-AF65-F5344CB8AC3E}">
        <p14:creationId xmlns:p14="http://schemas.microsoft.com/office/powerpoint/2010/main" val="281800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firm(s) should you invest in?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Investment decisions are relatively complicated, but can be made more intelligently with information from a firm’s </a:t>
            </a:r>
            <a:r>
              <a:rPr lang="en-US" i="1" dirty="0"/>
              <a:t>financial statements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In the U.S., publicly-owned firms are required to release regular financial statements prepared using standard accounting methods known as </a:t>
            </a:r>
            <a:r>
              <a:rPr lang="en-US" i="1" dirty="0"/>
              <a:t>generally accepted accounting principles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Ideally, such statements would present information in an unbiased manner, reducing information costs for investors.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specializing in information sell their services in verifying and investigating these reports.</a:t>
            </a:r>
          </a:p>
        </p:txBody>
      </p:sp>
    </p:spTree>
    <p:extLst>
      <p:ext uri="{BB962C8B-B14F-4D97-AF65-F5344CB8AC3E}">
        <p14:creationId xmlns:p14="http://schemas.microsoft.com/office/powerpoint/2010/main" val="12884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firm’s financial statements?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two principal items in a firm’s financial statements are: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Income Statements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summary of the firm’s revenues, costs, and profit over a period of time—typically a 12-month </a:t>
            </a:r>
            <a:r>
              <a:rPr lang="en-US" i="1" dirty="0"/>
              <a:t>fiscal year</a:t>
            </a:r>
            <a:r>
              <a:rPr lang="en-US" dirty="0"/>
              <a:t>, which does not necessarily coincide with the calendar year.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Balance Sheets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financial statement that sums up a firm’s financial position on a particular day, usually the end of a quarter or year.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This summarizes the </a:t>
            </a:r>
            <a:r>
              <a:rPr lang="en-US" b="1" i="1" dirty="0"/>
              <a:t>liabilities</a:t>
            </a:r>
            <a:r>
              <a:rPr lang="en-US" dirty="0"/>
              <a:t> (anything owed by a person or firm) and </a:t>
            </a:r>
            <a:r>
              <a:rPr lang="en-US" i="1" dirty="0"/>
              <a:t>assets</a:t>
            </a:r>
            <a:r>
              <a:rPr lang="en-US" dirty="0"/>
              <a:t> of the firm.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firm’s </a:t>
            </a:r>
            <a:r>
              <a:rPr lang="en-US" i="1" dirty="0"/>
              <a:t>net worth</a:t>
            </a:r>
            <a:r>
              <a:rPr lang="en-US" dirty="0"/>
              <a:t> is calculated as the amount of its assets minus the amount of its liabilities.</a:t>
            </a:r>
          </a:p>
        </p:txBody>
      </p:sp>
    </p:spTree>
    <p:extLst>
      <p:ext uri="{BB962C8B-B14F-4D97-AF65-F5344CB8AC3E}">
        <p14:creationId xmlns:p14="http://schemas.microsoft.com/office/powerpoint/2010/main" val="28809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profit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8956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 firm’s income statement reveals the profit that the firm makes.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Profit on the income statement is referred to as </a:t>
            </a:r>
            <a:r>
              <a:rPr lang="en-US" i="1" dirty="0"/>
              <a:t>net income</a:t>
            </a:r>
            <a:r>
              <a:rPr lang="en-US" dirty="0"/>
              <a:t>, and is calculated as revenue minus operating expenses and taxes paid.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Economists refer to this as </a:t>
            </a:r>
            <a:r>
              <a:rPr lang="en-US" b="1" i="1" dirty="0"/>
              <a:t>accounting</a:t>
            </a:r>
            <a:r>
              <a:rPr lang="en-US" i="1" dirty="0"/>
              <a:t> </a:t>
            </a:r>
            <a:r>
              <a:rPr lang="en-US" b="1" i="1" dirty="0"/>
              <a:t>profit</a:t>
            </a:r>
            <a:r>
              <a:rPr lang="en-US" dirty="0"/>
              <a:t>, and call the listed expenses </a:t>
            </a:r>
            <a:r>
              <a:rPr lang="en-US" b="1" i="1" dirty="0"/>
              <a:t>explicit costs</a:t>
            </a:r>
            <a:r>
              <a:rPr lang="en-US" dirty="0"/>
              <a:t>, costs that involve actually spending money.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4114800"/>
                <a:ext cx="6133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𝑨𝒄𝒄𝒐𝒖𝒏𝒕𝒊𝒏𝒈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𝑷𝒓𝒐𝒇𝒊𝒕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𝑹𝒆𝒗𝒆𝒏𝒖𝒆</m:t>
                      </m:r>
                      <m:r>
                        <a:rPr lang="en-US" sz="2000" b="1" i="1" smtClean="0">
                          <a:latin typeface="Cambria Math"/>
                        </a:rPr>
                        <m:t> − </m:t>
                      </m:r>
                      <m:r>
                        <a:rPr lang="en-US" sz="2000" b="1" i="1" smtClean="0">
                          <a:latin typeface="Cambria Math"/>
                        </a:rPr>
                        <m:t>𝑬𝒙𝒑𝒍𝒊𝒄𝒊𝒕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𝑪𝒐𝒔𝒕𝒔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14800"/>
                <a:ext cx="613341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0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profit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Economists differ from accountants when calculating profit, because economists and accountants have different intents: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Accountants present financial information in order to allow people to make judgments on investments.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Economists are interested in decision-making; whether investing in the firm is wise, and whether the firm should continue to operate.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So it is important for economists to consider the whole </a:t>
            </a:r>
            <a:r>
              <a:rPr lang="en-US" b="1" i="1" dirty="0"/>
              <a:t>opportunity</a:t>
            </a:r>
            <a:r>
              <a:rPr lang="en-US" i="1" dirty="0"/>
              <a:t> </a:t>
            </a:r>
            <a:r>
              <a:rPr lang="en-US" b="1" i="1" dirty="0"/>
              <a:t>cost</a:t>
            </a:r>
            <a:r>
              <a:rPr lang="en-US" dirty="0"/>
              <a:t> of the firm’s activities, including both explicit and </a:t>
            </a:r>
            <a:r>
              <a:rPr lang="en-US" b="1" i="1" dirty="0"/>
              <a:t>implicit costs</a:t>
            </a:r>
            <a:r>
              <a:rPr lang="en-US" dirty="0"/>
              <a:t>: opportunity costs that do not require an outlay of money; for example, a firm owner’s time, or the next-best use for their invested funds.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Opportunity cost</a:t>
            </a:r>
            <a:r>
              <a:rPr lang="en-US" dirty="0"/>
              <a:t>: the highest valued alternative that must be given up to engage in some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Corporate Governance Policy and the Financial Crisis of 2007–2009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6.5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Discuss the role that corporate governance problems may have played in the financial crisis of 2007–2009.</a:t>
            </a:r>
          </a:p>
        </p:txBody>
      </p:sp>
    </p:spTree>
    <p:extLst>
      <p:ext uri="{BB962C8B-B14F-4D97-AF65-F5344CB8AC3E}">
        <p14:creationId xmlns:p14="http://schemas.microsoft.com/office/powerpoint/2010/main" val="231946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firm structure, finance, and governance?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this chapter we will examine how firms are run: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How they are organized,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How they obtain financing,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How they convey information to the public, and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Whether they act in the best interest of their owners.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Each of these items affect how firms behave, and what their overall impact on the economy will be.</a:t>
            </a:r>
          </a:p>
        </p:txBody>
      </p:sp>
    </p:spTree>
    <p:extLst>
      <p:ext uri="{BB962C8B-B14F-4D97-AF65-F5344CB8AC3E}">
        <p14:creationId xmlns:p14="http://schemas.microsoft.com/office/powerpoint/2010/main" val="3800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accurate financial statements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Accurate and truthful financial statements are critical for investors to make investment decisions. Investments help guide resource allocation within the economy.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disclose financial statements in periodic filings to the federal government, and in </a:t>
            </a:r>
            <a:r>
              <a:rPr lang="en-US" i="1" dirty="0"/>
              <a:t>annual reports</a:t>
            </a:r>
            <a:r>
              <a:rPr lang="en-US" dirty="0"/>
              <a:t> to shareholders.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If these financial statements are inaccurate, the whole economy suffers</a:t>
            </a:r>
            <a:r>
              <a:rPr lang="en-US" dirty="0"/>
              <a:t>, as resources are allocated to less productive activities.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This reduces economic growth directly, and reduces investor confidence which further erodes growth.</a:t>
            </a:r>
          </a:p>
        </p:txBody>
      </p:sp>
    </p:spTree>
    <p:extLst>
      <p:ext uri="{BB962C8B-B14F-4D97-AF65-F5344CB8AC3E}">
        <p14:creationId xmlns:p14="http://schemas.microsoft.com/office/powerpoint/2010/main" val="38785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accounting scandals of the early 2000s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the early 2000s, top managers at Enron and WorldCom were shown to have falsified their firms’ financial statements.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Some of these managers served jail time, but the damage done to many investors was severe.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government creates regulations to try to minimize the chance of such deception. The accounting scandals prompted the </a:t>
            </a:r>
            <a:r>
              <a:rPr lang="en-US" i="1" dirty="0"/>
              <a:t>Sarbanes-Oxley Act (2002)</a:t>
            </a:r>
            <a:r>
              <a:rPr lang="en-US" dirty="0"/>
              <a:t>, requiring that CEOs personally certify financial statements, and requiring disclosure of conflicts of interest from </a:t>
            </a:r>
            <a:r>
              <a:rPr lang="en-US" i="1" dirty="0"/>
              <a:t>auditors</a:t>
            </a:r>
            <a:r>
              <a:rPr lang="en-US" dirty="0"/>
              <a:t>, the accountants charged with checking the accuracy of financial statements.</a:t>
            </a:r>
          </a:p>
        </p:txBody>
      </p:sp>
    </p:spTree>
    <p:extLst>
      <p:ext uri="{BB962C8B-B14F-4D97-AF65-F5344CB8AC3E}">
        <p14:creationId xmlns:p14="http://schemas.microsoft.com/office/powerpoint/2010/main" val="2925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crisis of 2007-2009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Beginning in 2007 and lasting into 2009, the U.S. economy suffered the worst financial crisis since the Great Depression.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At its heart were financial instruments based on home mortgage loans: </a:t>
            </a:r>
            <a:r>
              <a:rPr lang="en-US" i="1" dirty="0"/>
              <a:t>mortgage-backed securities.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These instruments appeared to be much like bonds, and though many of the underlying mortgages were risky (made to “subprime” borrowers), the securities were incorrectly perceived to be low-risk.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When prices fell in many housing markets, the underlying mortgages went into default, and the value of the securities plunged.</a:t>
            </a:r>
          </a:p>
        </p:txBody>
      </p:sp>
    </p:spTree>
    <p:extLst>
      <p:ext uri="{BB962C8B-B14F-4D97-AF65-F5344CB8AC3E}">
        <p14:creationId xmlns:p14="http://schemas.microsoft.com/office/powerpoint/2010/main" val="34652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crisis of 2007-2009—continued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 mortgage-backed securities had become popular with many investors, including large investment banks and insurance companies.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These companies suffered heavy losses, and several were able to remain in business only through federal government aid.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crisis prompted the Wall Street Reform and Consumer Protection Act (2010).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Also known as the </a:t>
            </a:r>
            <a:r>
              <a:rPr lang="en-US" i="1" dirty="0"/>
              <a:t>Dodd-Frank Act</a:t>
            </a:r>
            <a:r>
              <a:rPr lang="en-US" dirty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Created </a:t>
            </a:r>
            <a:r>
              <a:rPr lang="en-US" i="1" dirty="0"/>
              <a:t>Consumer Financial Protection Bureau</a:t>
            </a:r>
            <a:r>
              <a:rPr lang="en-US" dirty="0"/>
              <a:t>, intended to protect consumers in their borrowing and investing activities.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Established </a:t>
            </a:r>
            <a:r>
              <a:rPr lang="en-US" i="1" dirty="0"/>
              <a:t>Financial Stability Oversight Council</a:t>
            </a:r>
            <a:r>
              <a:rPr lang="en-US" dirty="0"/>
              <a:t>, intended to identify and act on risks in the financial system.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Overall effect on likelihood of future financial crises: unknown.</a:t>
            </a:r>
          </a:p>
        </p:txBody>
      </p:sp>
    </p:spTree>
    <p:extLst>
      <p:ext uri="{BB962C8B-B14F-4D97-AF65-F5344CB8AC3E}">
        <p14:creationId xmlns:p14="http://schemas.microsoft.com/office/powerpoint/2010/main" val="14430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Principal-agent problems and the financial crisis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Investment banks (financial institutions that, among other things, aided corporations in stock- and bond-issuance) were traditionally organized as partnerships.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By 2000, they had all converted to corporations. The managers now had short-term perspectives, and less incentive to avoid risk: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“No investment bank owned by its employees would have … bought and held $50 billion in [exotic mortgage-backed securities]. … or even allow [these securities] to be sold to its customers. The hoped-for short-term gain would not have justified the long-term hit.”</a:t>
            </a:r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	- Michael Lewis, former Wall Street bond salesman</a:t>
            </a:r>
          </a:p>
        </p:txBody>
      </p:sp>
    </p:spTree>
    <p:extLst>
      <p:ext uri="{BB962C8B-B14F-4D97-AF65-F5344CB8AC3E}">
        <p14:creationId xmlns:p14="http://schemas.microsoft.com/office/powerpoint/2010/main" val="553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ups and downs of investing in Facebook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743200" cy="5638800"/>
          </a:xfrm>
        </p:spPr>
        <p:txBody>
          <a:bodyPr/>
          <a:lstStyle/>
          <a:p>
            <a:r>
              <a:rPr lang="en-US" dirty="0"/>
              <a:t>Facebook’s </a:t>
            </a:r>
            <a:r>
              <a:rPr lang="en-US" i="1" dirty="0"/>
              <a:t>Initial Public Offering</a:t>
            </a:r>
            <a:r>
              <a:rPr lang="en-US" dirty="0"/>
              <a:t> (IPO) priced shares of Facebook at $38 apiece. A month after the IPO, the price had fallen by 40%.</a:t>
            </a:r>
          </a:p>
          <a:p>
            <a:r>
              <a:rPr lang="en-US" dirty="0"/>
              <a:t>However by September 2013, the stock price was over $47. What explains the swings in Facebook’s stock price?</a:t>
            </a:r>
          </a:p>
          <a:p>
            <a:endParaRPr lang="en-US" dirty="0"/>
          </a:p>
        </p:txBody>
      </p:sp>
      <p:pic>
        <p:nvPicPr>
          <p:cNvPr id="17410" name="Picture 2" descr="C:\Users\Paul\Dropbox\ECON 5e\Art From Fernando_For Digital\ch08\ch08_MTC_Facebook\png\ch08_MTC_Facebook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aul\Dropbox\ECON 5e\Art From Fernando_For Digital\ch08\ch08_MTC_Facebook\png\ch08_MTC_Faceboo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Paul\Dropbox\ECON 5e\Art From Fernando_For Digital\ch08\ch08_MTC_Facebook\png\ch08_MTC_Facebook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Paul\Dropbox\ECON 5e\Art From Fernando_For Digital\ch08\ch08_MTC_Facebook\png\ch08_MTC_Facebook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Facebook’s ups and downs—continued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743200" cy="5867400"/>
          </a:xfrm>
        </p:spPr>
        <p:txBody>
          <a:bodyPr/>
          <a:lstStyle/>
          <a:p>
            <a:r>
              <a:rPr lang="en-US" dirty="0"/>
              <a:t>Stock prices are difficult to predict—they represent beliefs about future profitability. News can have a strong impact on prices.</a:t>
            </a:r>
          </a:p>
          <a:p>
            <a:r>
              <a:rPr lang="en-US" dirty="0"/>
              <a:t>For Facebook, the drops in price had to do with difficulty selling advertising; and the sharp rise in July 2013 came after unexpectedly high ad sales on mobile devices.</a:t>
            </a:r>
          </a:p>
        </p:txBody>
      </p:sp>
      <p:pic>
        <p:nvPicPr>
          <p:cNvPr id="5" name="Picture 2" descr="C:\Users\Paul\Dropbox\ECON 5e\Art From Fernando_For Digital\ch08\ch08_MTC_Facebook\png\ch08_MTC_Facebook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ul\Dropbox\ECON 5e\Art From Fernando_For Digital\ch08\ch08_MTC_Facebook\png\ch08_MTC_Facebook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ul\Dropbox\ECON 5e\Art From Fernando_For Digital\ch08\ch08_MTC_Facebook\png\ch08_MTC_Facebook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ul\Dropbox\ECON 5e\Art From Fernando_For Digital\ch08\ch08_MTC_Facebook\png\ch08_MTC_Facebook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7" y="2020888"/>
            <a:ext cx="6457724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misconceptions to avoid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i="1" dirty="0"/>
              <a:t>Profit</a:t>
            </a:r>
            <a:r>
              <a:rPr lang="en-US" dirty="0"/>
              <a:t> in economics tends to refer to </a:t>
            </a:r>
            <a:r>
              <a:rPr lang="en-US" i="1" dirty="0"/>
              <a:t>economic profit</a:t>
            </a:r>
            <a:r>
              <a:rPr lang="en-US" dirty="0"/>
              <a:t>, which takes into account all opportunity costs. This can be substantially different to </a:t>
            </a:r>
            <a:r>
              <a:rPr lang="en-US" i="1" dirty="0"/>
              <a:t>accounting profit</a:t>
            </a:r>
            <a:r>
              <a:rPr lang="en-US" dirty="0"/>
              <a:t>, which only considers </a:t>
            </a:r>
            <a:r>
              <a:rPr lang="en-US" i="1" dirty="0"/>
              <a:t>explicit costs</a:t>
            </a:r>
            <a:r>
              <a:rPr lang="en-US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When a firm makes shares available, it receives the money from the sale. Subsequent trades of those shares do not result in any profit or loss for the firm, however.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The </a:t>
            </a:r>
            <a:r>
              <a:rPr lang="en-US" i="1" dirty="0"/>
              <a:t>principal-agent problem</a:t>
            </a:r>
            <a:r>
              <a:rPr lang="en-US" dirty="0"/>
              <a:t> can occur on various levels: between a firm’s owners and managers, and between managers and workers.</a:t>
            </a:r>
          </a:p>
        </p:txBody>
      </p:sp>
    </p:spTree>
    <p:extLst>
      <p:ext uri="{BB962C8B-B14F-4D97-AF65-F5344CB8AC3E}">
        <p14:creationId xmlns:p14="http://schemas.microsoft.com/office/powerpoint/2010/main" val="23902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Appendix: Tools to Analyze Firms’ Financial Information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 the concept of present value and the information contained on a firm’s income statement and balance sheet.</a:t>
            </a:r>
          </a:p>
        </p:txBody>
      </p:sp>
    </p:spTree>
    <p:extLst>
      <p:ext uri="{BB962C8B-B14F-4D97-AF65-F5344CB8AC3E}">
        <p14:creationId xmlns:p14="http://schemas.microsoft.com/office/powerpoint/2010/main" val="712553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value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34290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When people lend money, they expect to receive back more than they lend.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$1000 today is worth more than $1000 a year from now; and that in turn is worth less than $1000 two years from now.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How much are funds in the future worth to you? Economists refer to this amount as the </a:t>
            </a:r>
            <a:r>
              <a:rPr lang="en-US" b="1" i="1" dirty="0"/>
              <a:t>present value</a:t>
            </a:r>
            <a:r>
              <a:rPr lang="en-US" b="1" dirty="0"/>
              <a:t> </a:t>
            </a:r>
            <a:r>
              <a:rPr lang="en-US" dirty="0"/>
              <a:t>of those funds: the value in today’s dollars of funds to be paid or received in the future.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The general formula is: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175050"/>
              </p:ext>
            </p:extLst>
          </p:nvPr>
        </p:nvGraphicFramePr>
        <p:xfrm>
          <a:off x="2884488" y="4419600"/>
          <a:ext cx="31051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419040" progId="Equation.3">
                  <p:embed/>
                </p:oleObj>
              </mc:Choice>
              <mc:Fallback>
                <p:oleObj name="Equation" r:id="rId2" imgW="1866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419600"/>
                        <a:ext cx="31051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152400" y="5181600"/>
            <a:ext cx="8839200" cy="838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>
                <a:solidFill>
                  <a:schemeClr val="tx2"/>
                </a:solidFill>
              </a:rPr>
              <a:t>where Future </a:t>
            </a:r>
            <a:r>
              <a:rPr lang="en-US" kern="0" dirty="0" err="1">
                <a:solidFill>
                  <a:schemeClr val="tx2"/>
                </a:solidFill>
              </a:rPr>
              <a:t>value</a:t>
            </a:r>
            <a:r>
              <a:rPr lang="en-US" i="1" kern="0" baseline="-25000" dirty="0" err="1">
                <a:solidFill>
                  <a:schemeClr val="tx2"/>
                </a:solidFill>
              </a:rPr>
              <a:t>n</a:t>
            </a:r>
            <a:r>
              <a:rPr lang="en-US" kern="0" dirty="0">
                <a:solidFill>
                  <a:schemeClr val="tx2"/>
                </a:solidFill>
              </a:rPr>
              <a:t> represents funds that will be received in </a:t>
            </a:r>
            <a:r>
              <a:rPr lang="en-US" i="1" kern="0" dirty="0">
                <a:solidFill>
                  <a:schemeClr val="tx2"/>
                </a:solidFill>
              </a:rPr>
              <a:t>n</a:t>
            </a:r>
            <a:r>
              <a:rPr lang="en-US" kern="0" dirty="0">
                <a:solidFill>
                  <a:schemeClr val="tx2"/>
                </a:solidFill>
              </a:rPr>
              <a:t> years, and </a:t>
            </a:r>
            <a:r>
              <a:rPr lang="en-US" i="1" kern="0" dirty="0" err="1">
                <a:solidFill>
                  <a:schemeClr val="tx2"/>
                </a:solidFill>
              </a:rPr>
              <a:t>i</a:t>
            </a:r>
            <a:r>
              <a:rPr lang="en-US" i="1" kern="0" dirty="0">
                <a:solidFill>
                  <a:schemeClr val="tx2"/>
                </a:solidFill>
              </a:rPr>
              <a:t> </a:t>
            </a:r>
            <a:r>
              <a:rPr lang="en-US" kern="0" dirty="0">
                <a:solidFill>
                  <a:schemeClr val="tx2"/>
                </a:solidFill>
              </a:rPr>
              <a:t>is the rate of interest.</a:t>
            </a:r>
          </a:p>
        </p:txBody>
      </p:sp>
    </p:spTree>
    <p:extLst>
      <p:ext uri="{BB962C8B-B14F-4D97-AF65-F5344CB8AC3E}">
        <p14:creationId xmlns:p14="http://schemas.microsoft.com/office/powerpoint/2010/main" val="1815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6.1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Categorize the major types of firms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114415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value of a series of payments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1336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When calculating the present value of a series of payments, we add the present values of each individual payment.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For example, suppose you will receive $50,000 immediately, and $50,000 each year for four additional years. The present value of this series of payments, assuming a 10% interest rate,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5104"/>
              </p:ext>
            </p:extLst>
          </p:nvPr>
        </p:nvGraphicFramePr>
        <p:xfrm>
          <a:off x="2171700" y="3200400"/>
          <a:ext cx="47101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419040" progId="Equation.3">
                  <p:embed/>
                </p:oleObj>
              </mc:Choice>
              <mc:Fallback>
                <p:oleObj name="Equation" r:id="rId2" imgW="358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200400"/>
                        <a:ext cx="47101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30430"/>
              </p:ext>
            </p:extLst>
          </p:nvPr>
        </p:nvGraphicFramePr>
        <p:xfrm>
          <a:off x="1998663" y="3962400"/>
          <a:ext cx="514667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080" imgH="203040" progId="Equation.3">
                  <p:embed/>
                </p:oleObj>
              </mc:Choice>
              <mc:Fallback>
                <p:oleObj name="Equation" r:id="rId4" imgW="3835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962400"/>
                        <a:ext cx="514667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03957"/>
              </p:ext>
            </p:extLst>
          </p:nvPr>
        </p:nvGraphicFramePr>
        <p:xfrm>
          <a:off x="1981200" y="4572000"/>
          <a:ext cx="96996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03040" progId="Equation.3">
                  <p:embed/>
                </p:oleObj>
              </mc:Choice>
              <mc:Fallback>
                <p:oleObj name="Equation" r:id="rId6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96996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1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interest rate should we use?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39624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The interest rate to use depends on how each person values future payments compared with present payments:</a:t>
            </a:r>
          </a:p>
          <a:p>
            <a:pPr marL="342900" indent="-342900">
              <a:spcBef>
                <a:spcPct val="5000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en-US" dirty="0"/>
              <a:t>If you are very impatient, a high interest rate describes your time preferences for funds.</a:t>
            </a:r>
          </a:p>
          <a:p>
            <a:pPr marL="342900" indent="-342900">
              <a:spcBef>
                <a:spcPct val="5000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en-US" dirty="0"/>
              <a:t>If you are very patient, a low interest rate is appropriate.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As people become able to borrow and save for themselves, their personal interest rates become related to the rates at which they can borrow or save.</a:t>
            </a:r>
          </a:p>
        </p:txBody>
      </p:sp>
    </p:spTree>
    <p:extLst>
      <p:ext uri="{BB962C8B-B14F-4D97-AF65-F5344CB8AC3E}">
        <p14:creationId xmlns:p14="http://schemas.microsoft.com/office/powerpoint/2010/main" val="24958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 value to calculate bond prices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8839200" cy="1447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/>
              <a:t>Suppose that in 2014, you are considering buying a $1000 bond with $80 coupon payments (in 2015 and 2016) and a 2016 maturity date.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/>
              <a:t>So you will receive $80 in 2015 and $1080 in 2016.</a:t>
            </a:r>
          </a:p>
          <a:p>
            <a:endParaRPr lang="en-US" kern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362200"/>
            <a:ext cx="354806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sz="2200" b="0" dirty="0"/>
              <a:t>If your personal interest rate is 10%, you value this bond at: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64980"/>
              </p:ext>
            </p:extLst>
          </p:nvPr>
        </p:nvGraphicFramePr>
        <p:xfrm>
          <a:off x="576263" y="3579249"/>
          <a:ext cx="1854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419040" progId="Equation.3">
                  <p:embed/>
                </p:oleObj>
              </mc:Choice>
              <mc:Fallback>
                <p:oleObj name="Equation" r:id="rId2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579249"/>
                        <a:ext cx="1854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576297"/>
              </p:ext>
            </p:extLst>
          </p:nvPr>
        </p:nvGraphicFramePr>
        <p:xfrm>
          <a:off x="423863" y="4265049"/>
          <a:ext cx="16192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177480" progId="Equation.3">
                  <p:embed/>
                </p:oleObj>
              </mc:Choice>
              <mc:Fallback>
                <p:oleObj name="Equation" r:id="rId4" imgW="1206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265049"/>
                        <a:ext cx="161925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93173"/>
              </p:ext>
            </p:extLst>
          </p:nvPr>
        </p:nvGraphicFramePr>
        <p:xfrm>
          <a:off x="423863" y="4646049"/>
          <a:ext cx="8842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177480" progId="Equation.3">
                  <p:embed/>
                </p:oleObj>
              </mc:Choice>
              <mc:Fallback>
                <p:oleObj name="Equation" r:id="rId6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646049"/>
                        <a:ext cx="8842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40213" y="2364351"/>
            <a:ext cx="354806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sz="2200" b="0" dirty="0"/>
              <a:t>However if your personal interest rate is 5%, you value this bond at: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52137"/>
              </p:ext>
            </p:extLst>
          </p:nvPr>
        </p:nvGraphicFramePr>
        <p:xfrm>
          <a:off x="4672013" y="3580837"/>
          <a:ext cx="18383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19040" progId="Equation.3">
                  <p:embed/>
                </p:oleObj>
              </mc:Choice>
              <mc:Fallback>
                <p:oleObj name="Equation" r:id="rId8" imgW="1396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3580837"/>
                        <a:ext cx="18383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57344"/>
              </p:ext>
            </p:extLst>
          </p:nvPr>
        </p:nvGraphicFramePr>
        <p:xfrm>
          <a:off x="4503738" y="4266637"/>
          <a:ext cx="16351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960" imgH="177480" progId="Equation.3">
                  <p:embed/>
                </p:oleObj>
              </mc:Choice>
              <mc:Fallback>
                <p:oleObj name="Equation" r:id="rId10" imgW="1218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4266637"/>
                        <a:ext cx="1635125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05824"/>
              </p:ext>
            </p:extLst>
          </p:nvPr>
        </p:nvGraphicFramePr>
        <p:xfrm>
          <a:off x="4508500" y="4647637"/>
          <a:ext cx="9858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177480" progId="Equation.3">
                  <p:embed/>
                </p:oleObj>
              </mc:Choice>
              <mc:Fallback>
                <p:oleObj name="Equation" r:id="rId12" imgW="736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4647637"/>
                        <a:ext cx="98583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62670"/>
              </p:ext>
            </p:extLst>
          </p:nvPr>
        </p:nvGraphicFramePr>
        <p:xfrm>
          <a:off x="1120775" y="5331849"/>
          <a:ext cx="6378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98900" imgH="419100" progId="Equation.3">
                  <p:embed/>
                </p:oleObj>
              </mc:Choice>
              <mc:Fallback>
                <p:oleObj name="Equation" r:id="rId14" imgW="389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5331849"/>
                        <a:ext cx="6378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 value to calculate stock prices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16002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Valuing a stock is a little trickier, since there is no end-date on a stock—you own a share of the firm forever.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The value of a stock derives from the expected dividend payments of the stock.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93651"/>
              </p:ext>
            </p:extLst>
          </p:nvPr>
        </p:nvGraphicFramePr>
        <p:xfrm>
          <a:off x="2344738" y="2362200"/>
          <a:ext cx="4181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700" imgH="419100" progId="Equation.3">
                  <p:embed/>
                </p:oleObj>
              </mc:Choice>
              <mc:Fallback>
                <p:oleObj name="Equation" r:id="rId2" imgW="255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2362200"/>
                        <a:ext cx="4181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152400" y="3124200"/>
            <a:ext cx="8839200" cy="1143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/>
              <a:t>Suppose you expect a stock to pay a $5 dividend this year, and the dividend will grow at a rate of 5% per year. There is a nice shortcut to finding the value of the stock: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24346"/>
              </p:ext>
            </p:extLst>
          </p:nvPr>
        </p:nvGraphicFramePr>
        <p:xfrm>
          <a:off x="3013075" y="4224337"/>
          <a:ext cx="3117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0" imgH="419100" progId="Equation.3">
                  <p:embed/>
                </p:oleObj>
              </mc:Choice>
              <mc:Fallback>
                <p:oleObj name="Equation" r:id="rId4" imgW="190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4224337"/>
                        <a:ext cx="3117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548073"/>
              </p:ext>
            </p:extLst>
          </p:nvPr>
        </p:nvGraphicFramePr>
        <p:xfrm>
          <a:off x="4191000" y="4827587"/>
          <a:ext cx="155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419040" progId="Equation.3">
                  <p:embed/>
                </p:oleObj>
              </mc:Choice>
              <mc:Fallback>
                <p:oleObj name="Equation" r:id="rId6" imgW="952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27587"/>
                        <a:ext cx="155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24867"/>
              </p:ext>
            </p:extLst>
          </p:nvPr>
        </p:nvGraphicFramePr>
        <p:xfrm>
          <a:off x="4191000" y="5589587"/>
          <a:ext cx="10810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3">
                  <p:embed/>
                </p:oleObj>
              </mc:Choice>
              <mc:Fallback>
                <p:oleObj name="Equation" r:id="rId8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89587"/>
                        <a:ext cx="108108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152400" y="6019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kern="0" dirty="0"/>
              <a:t>(assuming you have a 10% personal interest rate).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045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deeper into financial statements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Using the </a:t>
            </a:r>
            <a:r>
              <a:rPr lang="en-US" i="1" dirty="0"/>
              <a:t>income statements</a:t>
            </a:r>
            <a:r>
              <a:rPr lang="en-US" dirty="0"/>
              <a:t> and </a:t>
            </a:r>
            <a:r>
              <a:rPr lang="en-US" i="1" dirty="0"/>
              <a:t>balance sheets</a:t>
            </a:r>
            <a:r>
              <a:rPr lang="en-US" dirty="0"/>
              <a:t> of a firm, we can learn a lot about the firm’s profitability and financial positions.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Recall that an income statement gives a record of the firm’s revenues and costs over a period of time, while a balance sheet gives a “snapshot” of the firm’s financial position at a particular point in time.</a:t>
            </a:r>
          </a:p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dirty="0"/>
              <a:t>On the next slides, we will see Facebook’s income statement from 2012, and its balance sheet as of December 31, 2012.</a:t>
            </a:r>
          </a:p>
        </p:txBody>
      </p:sp>
    </p:spTree>
    <p:extLst>
      <p:ext uri="{BB962C8B-B14F-4D97-AF65-F5344CB8AC3E}">
        <p14:creationId xmlns:p14="http://schemas.microsoft.com/office/powerpoint/2010/main" val="22839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income statements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419600"/>
            <a:ext cx="8610600" cy="2057400"/>
          </a:xfrm>
        </p:spPr>
        <p:txBody>
          <a:bodyPr/>
          <a:lstStyle/>
          <a:p>
            <a:r>
              <a:rPr lang="en-US" dirty="0"/>
              <a:t>The difference between revenue ($5,089 million) and operating expenses ($4,551 million) is operating income ($538 million). </a:t>
            </a:r>
          </a:p>
          <a:p>
            <a:r>
              <a:rPr lang="en-US" dirty="0"/>
              <a:t>Most corporations also have investments, such as government or corporate bonds, that generate some income for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sum of these incomes is the firm’s (before-tax) accounting profit.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24637" y="3886200"/>
            <a:ext cx="2290763" cy="449263"/>
          </a:xfrm>
        </p:spPr>
        <p:txBody>
          <a:bodyPr/>
          <a:lstStyle/>
          <a:p>
            <a:r>
              <a:rPr lang="en-US" dirty="0"/>
              <a:t>Facebook’s income statement for 2012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91137" y="3886200"/>
            <a:ext cx="1352550" cy="381000"/>
          </a:xfrm>
        </p:spPr>
        <p:txBody>
          <a:bodyPr/>
          <a:lstStyle/>
          <a:p>
            <a:r>
              <a:rPr lang="en-US" dirty="0"/>
              <a:t>Figure 8A.1</a:t>
            </a:r>
          </a:p>
        </p:txBody>
      </p:sp>
      <p:pic>
        <p:nvPicPr>
          <p:cNvPr id="18434" name="Picture 2" descr="C:\Users\Paul\Dropbox\ECON 5e\Art From Fernando_For Digital\ch08\Figure_8A_1\png\Figure_8A_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Paul\Dropbox\ECON 5e\Art From Fernando_For Digital\ch08\Figure_8A_1\png\Figure_8A_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Paul\Dropbox\ECON 5e\Art From Fernando_For Digital\ch08\Figure_8A_1\png\Figure_8A_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Paul\Dropbox\ECON 5e\Art From Fernando_For Digital\ch08\Figure_8A_1\png\Figure_8A_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819645"/>
            <a:ext cx="9067800" cy="35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balance sheets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114800"/>
            <a:ext cx="8839200" cy="2362200"/>
          </a:xfrm>
        </p:spPr>
        <p:txBody>
          <a:bodyPr/>
          <a:lstStyle/>
          <a:p>
            <a:r>
              <a:rPr lang="en-US" dirty="0"/>
              <a:t>Corporations list their assets on the left of their balance sheets and their liabilities on the right. </a:t>
            </a:r>
          </a:p>
          <a:p>
            <a:r>
              <a:rPr lang="en-US" dirty="0"/>
              <a:t>The difference between the value of the firm’s assets and the value of its liabilities equals the net worth of the firm, or stockholders’ equity.</a:t>
            </a:r>
          </a:p>
          <a:p>
            <a:r>
              <a:rPr lang="en-US" dirty="0"/>
              <a:t>Stockholders’ equity is listed by tradition as a liability, so the balance sheet must logically balance.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3436937"/>
            <a:ext cx="2895600" cy="449263"/>
          </a:xfrm>
        </p:spPr>
        <p:txBody>
          <a:bodyPr/>
          <a:lstStyle/>
          <a:p>
            <a:r>
              <a:rPr lang="en-US" dirty="0"/>
              <a:t>Facebook’s balance sheet as of December 31, 2012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3436937"/>
            <a:ext cx="1352550" cy="381000"/>
          </a:xfrm>
        </p:spPr>
        <p:txBody>
          <a:bodyPr/>
          <a:lstStyle/>
          <a:p>
            <a:r>
              <a:rPr lang="en-US" dirty="0"/>
              <a:t>Figure 6A.2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66134"/>
              </p:ext>
            </p:extLst>
          </p:nvPr>
        </p:nvGraphicFramePr>
        <p:xfrm>
          <a:off x="438150" y="1138238"/>
          <a:ext cx="8324850" cy="234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1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66B3"/>
                          </a:solidFill>
                        </a:rPr>
                        <a:t>Assets</a:t>
                      </a:r>
                    </a:p>
                  </a:txBody>
                  <a:tcPr marT="45704" marB="45704" anchor="ctr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66B3"/>
                          </a:solidFill>
                        </a:rPr>
                        <a:t>Liabilities and Stockholders' Equity</a:t>
                      </a:r>
                    </a:p>
                  </a:txBody>
                  <a:tcPr marT="45704" marB="45704" anchor="ctr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/>
                        <a:t>Current assets</a:t>
                      </a:r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$11,267</a:t>
                      </a:r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Current liabilities</a:t>
                      </a:r>
                    </a:p>
                  </a:txBody>
                  <a:tcPr marL="182880"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$1,052</a:t>
                      </a:r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/>
                        <a:t>Property and equipment</a:t>
                      </a:r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2,391</a:t>
                      </a:r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Long-term liabilities</a:t>
                      </a:r>
                    </a:p>
                  </a:txBody>
                  <a:tcPr marL="182880"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2,296</a:t>
                      </a:r>
                    </a:p>
                  </a:txBody>
                  <a:tcPr marT="45704" marB="4570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/>
                        <a:t>Goodwill</a:t>
                      </a:r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1,388</a:t>
                      </a:r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liabilities</a:t>
                      </a:r>
                    </a:p>
                  </a:txBody>
                  <a:tcPr marL="182880"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3,348</a:t>
                      </a:r>
                    </a:p>
                  </a:txBody>
                  <a:tcPr marT="45704" marB="4570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/>
                        <a:t>Other long-term assets</a:t>
                      </a:r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57</a:t>
                      </a:r>
                    </a:p>
                  </a:txBody>
                  <a:tcPr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Stockholders’ equity</a:t>
                      </a:r>
                    </a:p>
                  </a:txBody>
                  <a:tcPr marL="182880" marT="45704" marB="4570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11,755</a:t>
                      </a:r>
                    </a:p>
                  </a:txBody>
                  <a:tcPr marT="45704" marB="4570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r>
                        <a:rPr lang="en-US" sz="1600" dirty="0"/>
                        <a:t>Total assets</a:t>
                      </a:r>
                    </a:p>
                  </a:txBody>
                  <a:tcPr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$15,103</a:t>
                      </a:r>
                    </a:p>
                  </a:txBody>
                  <a:tcPr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liabilities and stockholders' equity</a:t>
                      </a:r>
                    </a:p>
                  </a:txBody>
                  <a:tcPr marL="182880"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$15,103</a:t>
                      </a:r>
                    </a:p>
                  </a:txBody>
                  <a:tcPr marT="45704" marB="45704">
                    <a:lnB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61">
                <a:tc gridSpan="4">
                  <a:txBody>
                    <a:bodyPr/>
                    <a:lstStyle/>
                    <a:p>
                      <a:r>
                        <a:rPr lang="en-US" sz="1500" i="1" dirty="0"/>
                        <a:t>Note</a:t>
                      </a:r>
                      <a:r>
                        <a:rPr lang="en-US" sz="1500" dirty="0"/>
                        <a:t>:  All values are in millions of dollars.</a:t>
                      </a:r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4" marB="45704">
                    <a:lnT w="38100" cap="flat" cmpd="sng" algn="ctr">
                      <a:solidFill>
                        <a:srgbClr val="00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types of firms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Firms are legally categorized in the U.S. as one of the following:</a:t>
            </a:r>
          </a:p>
          <a:p>
            <a:pPr>
              <a:spcBef>
                <a:spcPct val="20000"/>
              </a:spcBef>
              <a:defRPr/>
            </a:pP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Sole Proprietorships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owned by a single individual and not organized as a corporation.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Partnerships</a:t>
            </a:r>
            <a:r>
              <a:rPr lang="en-US" dirty="0"/>
              <a:t>: 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Firms owned jointly by two or more persons and not organized as a corporation.</a:t>
            </a:r>
          </a:p>
          <a:p>
            <a:pPr>
              <a:spcBef>
                <a:spcPct val="20000"/>
              </a:spcBef>
              <a:defRPr/>
            </a:pPr>
            <a:endParaRPr lang="en-US" i="1" dirty="0"/>
          </a:p>
          <a:p>
            <a:pPr>
              <a:spcBef>
                <a:spcPct val="20000"/>
              </a:spcBef>
              <a:defRPr/>
            </a:pPr>
            <a:r>
              <a:rPr lang="en-US" i="1" dirty="0"/>
              <a:t>Corporations</a:t>
            </a:r>
            <a:r>
              <a:rPr lang="en-US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dirty="0"/>
              <a:t>A legal form of business that provides owners with protection from losing more than their investment should the business fail.</a:t>
            </a:r>
          </a:p>
        </p:txBody>
      </p:sp>
    </p:spTree>
    <p:extLst>
      <p:ext uri="{BB962C8B-B14F-4D97-AF65-F5344CB8AC3E}">
        <p14:creationId xmlns:p14="http://schemas.microsoft.com/office/powerpoint/2010/main" val="12084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liable? Limited and unlimited liability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In sole proprietorships and partnerships, no legal distinction is made between the </a:t>
            </a:r>
            <a:r>
              <a:rPr lang="en-US" b="1" i="1" dirty="0"/>
              <a:t>assets</a:t>
            </a:r>
            <a:r>
              <a:rPr lang="en-US" dirty="0"/>
              <a:t> of the firm and the assets of its owner(s).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SimSun" pitchFamily="2" charset="-122"/>
              </a:rPr>
              <a:t>Asset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: Anything of value owned by a person or a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This is not the case for corporations. The owners of corporations have </a:t>
            </a:r>
            <a:r>
              <a:rPr lang="en-US" b="1" i="1" dirty="0">
                <a:solidFill>
                  <a:schemeClr val="tx2"/>
                </a:solidFill>
                <a:ea typeface="SimSun" pitchFamily="2" charset="-122"/>
              </a:rPr>
              <a:t>limited liability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, a legal provision shielding owners of the corporation from losing more than they have invested in the firm.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Limited liability makes raising funds easier for a firm; it also makes investing in firms easier for individuals.</a:t>
            </a:r>
          </a:p>
        </p:txBody>
      </p:sp>
    </p:spTree>
    <p:extLst>
      <p:ext uri="{BB962C8B-B14F-4D97-AF65-F5344CB8AC3E}">
        <p14:creationId xmlns:p14="http://schemas.microsoft.com/office/powerpoint/2010/main" val="3921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among business organizations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495800"/>
            <a:ext cx="8686800" cy="19812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There is not a unique </a:t>
            </a:r>
            <a:r>
              <a:rPr lang="en-US" i="1" dirty="0"/>
              <a:t>best </a:t>
            </a:r>
            <a:r>
              <a:rPr lang="en-US" dirty="0"/>
              <a:t>business structure.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Corporations benefit from limited liability, but are expensive to organize.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Also, their profits may be taxed twice: once as corporate profits, and again when the profits are disbursed to investors.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24637" y="3810000"/>
            <a:ext cx="2290763" cy="449263"/>
          </a:xfrm>
        </p:spPr>
        <p:txBody>
          <a:bodyPr/>
          <a:lstStyle/>
          <a:p>
            <a:r>
              <a:rPr lang="en-US" dirty="0"/>
              <a:t>Differences among business organizations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91137" y="3810000"/>
            <a:ext cx="1352550" cy="381000"/>
          </a:xfrm>
        </p:spPr>
        <p:txBody>
          <a:bodyPr/>
          <a:lstStyle/>
          <a:p>
            <a:r>
              <a:rPr lang="en-US" dirty="0"/>
              <a:t>Table 6.1</a:t>
            </a:r>
          </a:p>
        </p:txBody>
      </p:sp>
      <p:graphicFrame>
        <p:nvGraphicFramePr>
          <p:cNvPr id="9" name="Group 5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59353"/>
              </p:ext>
            </p:extLst>
          </p:nvPr>
        </p:nvGraphicFramePr>
        <p:xfrm>
          <a:off x="457200" y="761998"/>
          <a:ext cx="8220075" cy="2819402"/>
        </p:xfrm>
        <a:graphic>
          <a:graphicData uri="http://schemas.openxmlformats.org/drawingml/2006/table">
            <a:tbl>
              <a:tblPr/>
              <a:tblGrid>
                <a:gridCol w="17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Sole Proprietorship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Partnership</a:t>
                      </a:r>
                    </a:p>
                  </a:txBody>
                  <a:tcPr marL="0" marR="54864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Corporation</a:t>
                      </a:r>
                    </a:p>
                  </a:txBody>
                  <a:tcPr marL="0" marR="4114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Control by owner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No layers of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management</a:t>
                      </a:r>
                    </a:p>
                  </a:txBody>
                  <a:tcPr marL="0"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Ability to share work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Ability to share risks</a:t>
                      </a:r>
                    </a:p>
                  </a:txBody>
                  <a:tcPr marL="0"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Limited personal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liability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Greater ability to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raise funds</a:t>
                      </a:r>
                    </a:p>
                  </a:txBody>
                  <a:tcPr marL="0" marR="0" marT="91443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Unlimited personal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liability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Unlimited personal liability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Costly to organize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24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Limited ability to 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raise funds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Limited ability to raise funds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Possible double taxation of income</a:t>
                      </a:r>
                    </a:p>
                  </a:txBody>
                  <a:tcPr marL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Proportions of business organizations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572000"/>
            <a:ext cx="8763000" cy="1905000"/>
          </a:xfrm>
        </p:spPr>
        <p:txBody>
          <a:bodyPr/>
          <a:lstStyle/>
          <a:p>
            <a:r>
              <a:rPr lang="en-US" dirty="0"/>
              <a:t>Nearly ¾ of firms are sole proprietorships, and just one in six is a corporation.</a:t>
            </a:r>
          </a:p>
          <a:p>
            <a:endParaRPr lang="en-US" dirty="0"/>
          </a:p>
          <a:p>
            <a:r>
              <a:rPr lang="en-US" dirty="0"/>
              <a:t>But since larger firms tend to be corporations, most economic activity takes place through them.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3894137"/>
            <a:ext cx="2819400" cy="449263"/>
          </a:xfrm>
        </p:spPr>
        <p:txBody>
          <a:bodyPr/>
          <a:lstStyle/>
          <a:p>
            <a:r>
              <a:rPr lang="en-US" dirty="0"/>
              <a:t>Business organizations: sole proprietorships, partnerships, and corporations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3894137"/>
            <a:ext cx="1352550" cy="381000"/>
          </a:xfrm>
        </p:spPr>
        <p:txBody>
          <a:bodyPr/>
          <a:lstStyle/>
          <a:p>
            <a:r>
              <a:rPr lang="en-US" dirty="0"/>
              <a:t>Figure 6.1</a:t>
            </a:r>
          </a:p>
        </p:txBody>
      </p:sp>
      <p:pic>
        <p:nvPicPr>
          <p:cNvPr id="14338" name="Picture 2" descr="C:\Users\holmes\Dropbox\ECON 5e\Art From Fernando_For Digital\ch08\Figure_8_1\png\Figure_8_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lmes\Dropbox\ECON 5e\Art From Fernando_For Digital\ch08\Figure_8_1\png\Figure_8_1_1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olmes\Dropbox\ECON 5e\Art From Fernando_For Digital\ch08\Figure_8_1\png\Figure_8_1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holmes\Dropbox\ECON 5e\Art From Fernando_For Digital\ch08\Figure_8_1\png\Figure_8_1_2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holmes\Dropbox\ECON 5e\Art From Fernando_For Digital\ch08\Figure_8_1\png\Figure_8_1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holmes\Dropbox\ECON 5e\Art From Fernando_For Digital\ch08\Figure_8_1\png\Figure_8_1_3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:\Users\holmes\Dropbox\ECON 5e\Art From Fernando_For Digital\ch08\Figure_8_1\png\Figure_8_1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holmes\Dropbox\ECON 5e\Art From Fernando_For Digital\ch08\Figure_8_1\png\Figure_8_1_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holmes\Dropbox\ECON 5e\Art From Fernando_For Digital\ch08\Figure_8_1\png\Figure_8_1_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holmes\Dropbox\ECON 5e\Art From Fernando_For Digital\ch08\Figure_8_1\png\Figure_8_1_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C:\Users\holmes\Dropbox\ECON 5e\Art From Fernando_For Digital\ch08\Figure_8_1\png\Figure_8_1_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C:\Users\holmes\Dropbox\ECON 5e\Art From Fernando_For Digital\ch08\Figure_8_1\png\Figure_8_1_1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holmes\Dropbox\ECON 5e\Art From Fernando_For Digital\ch08\Figure_8_1\png\Figure_8_1_9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:\Users\holmes\Dropbox\ECON 5e\Art From Fernando_For Digital\ch08\Figure_8_1\png\Figure_8_1_1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Users\holmes\Dropbox\ECON 5e\Art From Fernando_For Digital\ch08\Figure_8_1\png\Figure_8_1_1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C:\Users\holmes\Dropbox\ECON 5e\Art From Fernando_For Digital\ch08\Figure_8_1\png\Figure_8_1_1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C:\Users\holmes\Dropbox\ECON 5e\Art From Fernando_For Digital\ch08\Figure_8_1\png\Figure_8_1_1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C:\Users\holmes\Dropbox\ECON 5e\Art From Fernando_For Digital\ch08\Figure_8_1\png\Figure_8_1_1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12774"/>
            <a:ext cx="874003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317500" y="3352800"/>
            <a:ext cx="8763000" cy="5334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	(a) Number of firms		(b) Revenue		(c) Profits</a:t>
            </a:r>
          </a:p>
        </p:txBody>
      </p:sp>
    </p:spTree>
    <p:extLst>
      <p:ext uri="{BB962C8B-B14F-4D97-AF65-F5344CB8AC3E}">
        <p14:creationId xmlns:p14="http://schemas.microsoft.com/office/powerpoint/2010/main" val="38742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small business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667000" cy="3810000"/>
          </a:xfrm>
        </p:spPr>
        <p:txBody>
          <a:bodyPr/>
          <a:lstStyle/>
          <a:p>
            <a:r>
              <a:rPr lang="en-US" dirty="0"/>
              <a:t>Most economists argue that small firms are vital</a:t>
            </a:r>
            <a:br>
              <a:rPr lang="en-US" dirty="0"/>
            </a:br>
            <a:r>
              <a:rPr lang="en-US" dirty="0"/>
              <a:t>to the health</a:t>
            </a:r>
            <a:br>
              <a:rPr lang="en-US" dirty="0"/>
            </a:br>
            <a:r>
              <a:rPr lang="en-US" dirty="0"/>
              <a:t>of the economy.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typical year, new small firms create 3.3 million jobs—40% of all new jobs created.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28599" y="4724399"/>
            <a:ext cx="8859837" cy="152400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Similarly, while large firms may be good at improving existing products, small firms are often better at creating new and innovative products and services.</a:t>
            </a:r>
          </a:p>
          <a:p>
            <a:r>
              <a:rPr lang="en-US" kern="0" dirty="0"/>
              <a:t>Also, small firms are less likely to lay off workers during a recession (red bars on the graph).</a:t>
            </a:r>
          </a:p>
        </p:txBody>
      </p:sp>
      <p:pic>
        <p:nvPicPr>
          <p:cNvPr id="15362" name="Picture 2" descr="C:\Users\Paul\Dropbox\ECON 5e\Art From Fernando_For Digital\ch08\ch08_MTC_small_business\png\ch08_MTC_small_business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aul\Dropbox\ECON 5e\Art From Fernando_For Digital\ch08\ch08_MTC_small_business\png\ch08_MTC_small_busines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Paul\Dropbox\ECON 5e\Art From Fernando_For Digital\ch08\ch08_MTC_small_business\png\ch08_MTC_small_business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Paul\Dropbox\ECON 5e\Art From Fernando_For Digital\ch08\ch08_MTC_small_business\png\ch08_MTC_small_business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Paul\Dropbox\ECON 5e\Art From Fernando_For Digital\ch08\ch08_MTC_small_business\png\ch08_MTC_small_business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Paul\Dropbox\ECON 5e\Art From Fernando_For Digital\ch08\ch08_MTC_small_business\png\ch08_MTC_small_business_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Paul\Dropbox\ECON 5e\Art From Fernando_For Digital\ch08\ch08_MTC_small_business\png\ch08_MTC_small_business_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Paul\Dropbox\ECON 5e\Art From Fernando_For Digital\ch08\ch08_MTC_small_business\png\ch08_MTC_small_business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Paul\Dropbox\ECON 5e\Art From Fernando_For Digital\ch08\ch08_MTC_small_business\png\ch08_MTC_small_business_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Users\Paul\Dropbox\ECON 5e\Art From Fernando_For Digital\ch08\ch08_MTC_small_business\png\ch08_MTC_small_business_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Users\Paul\Dropbox\ECON 5e\Art From Fernando_For Digital\ch08\ch08_MTC_small_business\png\ch08_MTC_small_business_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C:\Users\Paul\Dropbox\ECON 5e\Art From Fernando_For Digital\ch08\ch08_MTC_small_business\png\ch08_MTC_small_business_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4" y="990600"/>
            <a:ext cx="66642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39105</TotalTime>
  <Words>4179</Words>
  <Application>Microsoft Office PowerPoint</Application>
  <PresentationFormat>On-screen Show (4:3)</PresentationFormat>
  <Paragraphs>363</Paragraphs>
  <Slides>46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Futura Md BT</vt:lpstr>
      <vt:lpstr>Times New Roman</vt:lpstr>
      <vt:lpstr>original</vt:lpstr>
      <vt:lpstr>Equation</vt:lpstr>
      <vt:lpstr>PowerPoint Presentation</vt:lpstr>
      <vt:lpstr>Firms, the Stock Market, and Corporate Governance</vt:lpstr>
      <vt:lpstr>Why firm structure, finance, and governance?</vt:lpstr>
      <vt:lpstr>Types of Firms</vt:lpstr>
      <vt:lpstr>The types of firms</vt:lpstr>
      <vt:lpstr>Who is liable? Limited and unlimited liability</vt:lpstr>
      <vt:lpstr>Differences among business organizations</vt:lpstr>
      <vt:lpstr>Proportions of business organizations</vt:lpstr>
      <vt:lpstr>The importance of small business</vt:lpstr>
      <vt:lpstr>The Structure of Corporations and the Principal–Agent Problem </vt:lpstr>
      <vt:lpstr>Corporate structure and corporate governance</vt:lpstr>
      <vt:lpstr>Corporations and the principal-agent problem</vt:lpstr>
      <vt:lpstr>Can the principal-agent problem be resolved?</vt:lpstr>
      <vt:lpstr>How Firms Raise Funds</vt:lpstr>
      <vt:lpstr>Raising funds as a small business owner</vt:lpstr>
      <vt:lpstr>Raising funds as your firm grows: indirect finance</vt:lpstr>
      <vt:lpstr>Raising funds as your firm grows: direct finance</vt:lpstr>
      <vt:lpstr>Bonds</vt:lpstr>
      <vt:lpstr>Stocks</vt:lpstr>
      <vt:lpstr>Conflicts of interest in credit-rating agencies</vt:lpstr>
      <vt:lpstr>Stock and bond markets provide capital—and information</vt:lpstr>
      <vt:lpstr>Why do stock prices fluctuate so much?</vt:lpstr>
      <vt:lpstr>Why do stock prices fluctuate so much? Cont.</vt:lpstr>
      <vt:lpstr>Using Financial Statements to Evaluate a Corporation </vt:lpstr>
      <vt:lpstr>Which firm(s) should you invest in?</vt:lpstr>
      <vt:lpstr>What’s in a firm’s financial statements?</vt:lpstr>
      <vt:lpstr>Accounting profit</vt:lpstr>
      <vt:lpstr>Economic profit</vt:lpstr>
      <vt:lpstr>Corporate Governance Policy and the Financial Crisis of 2007–2009</vt:lpstr>
      <vt:lpstr>The importance of accurate financial statements</vt:lpstr>
      <vt:lpstr>The accounting scandals of the early 2000s</vt:lpstr>
      <vt:lpstr>The financial crisis of 2007-2009</vt:lpstr>
      <vt:lpstr>The financial crisis of 2007-2009—continued</vt:lpstr>
      <vt:lpstr>Principal-agent problems and the financial crisis</vt:lpstr>
      <vt:lpstr>The ups and downs of investing in Facebook</vt:lpstr>
      <vt:lpstr>Facebook’s ups and downs—continued</vt:lpstr>
      <vt:lpstr>Common misconceptions to avoid</vt:lpstr>
      <vt:lpstr>Appendix: Tools to Analyze Firms’ Financial Information </vt:lpstr>
      <vt:lpstr>Present value</vt:lpstr>
      <vt:lpstr>Present value of a series of payments</vt:lpstr>
      <vt:lpstr>What interest rate should we use?</vt:lpstr>
      <vt:lpstr>Using present value to calculate bond prices</vt:lpstr>
      <vt:lpstr>Using present value to calculate stock prices</vt:lpstr>
      <vt:lpstr>Going deeper into financial statements</vt:lpstr>
      <vt:lpstr>Analyzing income statements</vt:lpstr>
      <vt:lpstr>Analyzing balance sheets</vt:lpstr>
    </vt:vector>
  </TitlesOfParts>
  <Manager>David Alexander</Manager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Alethia Spencer</cp:lastModifiedBy>
  <cp:revision>1545</cp:revision>
  <cp:lastPrinted>2012-08-26T22:27:34Z</cp:lastPrinted>
  <dcterms:created xsi:type="dcterms:W3CDTF">2010-11-05T19:39:20Z</dcterms:created>
  <dcterms:modified xsi:type="dcterms:W3CDTF">2021-07-10T13:58:09Z</dcterms:modified>
</cp:coreProperties>
</file>